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1"/>
  </p:notesMasterIdLst>
  <p:sldIdLst>
    <p:sldId id="256" r:id="rId2"/>
    <p:sldId id="269" r:id="rId3"/>
    <p:sldId id="258" r:id="rId4"/>
    <p:sldId id="271" r:id="rId5"/>
    <p:sldId id="276" r:id="rId6"/>
    <p:sldId id="272" r:id="rId7"/>
    <p:sldId id="273" r:id="rId8"/>
    <p:sldId id="275" r:id="rId9"/>
    <p:sldId id="27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C0D7"/>
    <a:srgbClr val="1D7197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легкая</c:v>
                </c:pt>
                <c:pt idx="1">
                  <c:v>средняя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0.76</c:v>
                </c:pt>
                <c:pt idx="1">
                  <c:v>0.24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0387324994683151"/>
          <c:y val="0.23451649917683065"/>
          <c:w val="0.18428042763669289"/>
          <c:h val="0.3966732679280643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0.4055</cdr:x>
      <cdr:y>0.46456</cdr:y>
    </cdr:from>
    <cdr:to>
      <cdr:x>0.5945</cdr:x>
      <cdr:y>0.57087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71936" y="1887984"/>
          <a:ext cx="115212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76%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0.21474</cdr:x>
      <cdr:y>0.18868</cdr:y>
    </cdr:from>
    <cdr:to>
      <cdr:x>0.33287</cdr:x>
      <cdr:y>0.29499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0160" y="720080"/>
          <a:ext cx="792224" cy="405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24%</a:t>
          </a:r>
          <a:endParaRPr lang="ru-RU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DAF99-E28D-4306-B72D-CA0AD9C3B8B8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0E0B9-7000-431B-B0E2-9EA60F2EDF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87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0E0B9-7000-431B-B0E2-9EA60F2EDF2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430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0E0B9-7000-431B-B0E2-9EA60F2EDF2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285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786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70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660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5574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529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602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252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360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19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45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6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98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74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21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383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84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10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78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hyperlink" Target="&#1074;&#1099;&#1089;&#1090;&#1091;&#1087;&#1083;&#1077;&#1085;&#1080;&#1077;%20&#1085;&#1072;%20&#1089;&#1077;&#1084;&#1080;&#1085;&#1072;&#1088;&#1077;%20&#1054;&#1042;&#1047;/&#1087;&#1077;&#1088;&#1074;&#1099;&#1081;%20&#1101;&#1090;&#1072;&#1087;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hyperlink" Target="&#1074;&#1090;&#1086;&#1088;&#1086;&#1081;%20&#1101;&#1090;&#1072;&#1087;.docx" TargetMode="External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hyperlink" Target="&#1090;&#1088;&#1077;&#1090;&#1080;&#1081;%20&#1101;&#1090;&#1072;&#1087;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9774" y="1052736"/>
            <a:ext cx="6430967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Comic Sans MS" panose="030F0702030302020204" pitchFamily="66" charset="0"/>
              </a:rPr>
              <a:t>Проект по адаптации </a:t>
            </a:r>
            <a:br>
              <a:rPr lang="ru-RU" sz="2800" dirty="0" smtClean="0">
                <a:latin typeface="Comic Sans MS" panose="030F0702030302020204" pitchFamily="66" charset="0"/>
              </a:rPr>
            </a:br>
            <a:r>
              <a:rPr lang="ru-RU" sz="3200" dirty="0" smtClean="0">
                <a:latin typeface="Comic Sans MS" panose="030F0702030302020204" pitchFamily="66" charset="0"/>
              </a:rPr>
              <a:t/>
            </a:r>
            <a:br>
              <a:rPr lang="ru-RU" sz="3200" dirty="0" smtClean="0">
                <a:latin typeface="Comic Sans MS" panose="030F0702030302020204" pitchFamily="66" charset="0"/>
              </a:rPr>
            </a:b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«В детский сад 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с радостью»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508104" y="4149080"/>
            <a:ext cx="3024336" cy="1368152"/>
          </a:xfrm>
        </p:spPr>
        <p:txBody>
          <a:bodyPr>
            <a:normAutofit fontScale="70000" lnSpcReduction="20000"/>
          </a:bodyPr>
          <a:lstStyle/>
          <a:p>
            <a:r>
              <a:rPr lang="ru-RU" b="1" cap="none" dirty="0" smtClean="0">
                <a:solidFill>
                  <a:schemeClr val="accent1"/>
                </a:solidFill>
              </a:rPr>
              <a:t>Подготовила: </a:t>
            </a:r>
          </a:p>
          <a:p>
            <a:r>
              <a:rPr lang="ru-RU" b="1" cap="none" dirty="0" smtClean="0">
                <a:solidFill>
                  <a:schemeClr val="accent1"/>
                </a:solidFill>
              </a:rPr>
              <a:t>Ляшенко Любовь Евграфовна, педагог-психолог МБДОУ детского сада № 64</a:t>
            </a:r>
            <a:endParaRPr lang="ru-RU" b="1" cap="none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http://www.r-start.ru/images/cms/data/mnogodetny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45024"/>
            <a:ext cx="3960440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2267744" y="0"/>
            <a:ext cx="521814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chemeClr val="accent1"/>
                </a:solidFill>
              </a:rPr>
              <a:t>Методический кабинет Управления образования</a:t>
            </a:r>
            <a:br>
              <a:rPr lang="ru-RU" sz="1500" b="1" dirty="0">
                <a:solidFill>
                  <a:schemeClr val="accent1"/>
                </a:solidFill>
              </a:rPr>
            </a:br>
            <a:r>
              <a:rPr lang="ru-RU" sz="1500" b="1" dirty="0">
                <a:solidFill>
                  <a:schemeClr val="accent1"/>
                </a:solidFill>
              </a:rPr>
              <a:t>Администрации г. Новочеркасска</a:t>
            </a:r>
            <a:br>
              <a:rPr lang="ru-RU" sz="1500" b="1" dirty="0">
                <a:solidFill>
                  <a:schemeClr val="accent1"/>
                </a:solidFill>
              </a:rPr>
            </a:br>
            <a:endParaRPr lang="ru-RU" sz="15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32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77422"/>
              </p:ext>
            </p:extLst>
          </p:nvPr>
        </p:nvGraphicFramePr>
        <p:xfrm>
          <a:off x="467544" y="1196752"/>
          <a:ext cx="8352928" cy="4743234"/>
        </p:xfrm>
        <a:graphic>
          <a:graphicData uri="http://schemas.openxmlformats.org/drawingml/2006/table">
            <a:tbl>
              <a:tblPr firstRow="1" bandRow="1">
                <a:solidFill>
                  <a:srgbClr val="FF9966"/>
                </a:soli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738451"/>
                <a:gridCol w="6614477"/>
              </a:tblGrid>
              <a:tr h="39606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CC3300"/>
                          </a:solidFill>
                        </a:rPr>
                        <a:t>Название проекта</a:t>
                      </a:r>
                      <a:r>
                        <a:rPr lang="en-US" dirty="0" smtClean="0">
                          <a:solidFill>
                            <a:srgbClr val="CC3300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rgbClr val="CC3300"/>
                          </a:solidFill>
                        </a:rPr>
                        <a:t>«В детский сад – с радостью»</a:t>
                      </a:r>
                      <a:endParaRPr lang="ru-RU" dirty="0">
                        <a:solidFill>
                          <a:srgbClr val="CC33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400" b="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5810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Тема проекта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400" kern="1200" dirty="0" smtClean="0">
                          <a:effectLst/>
                        </a:rPr>
                        <a:t>«Создание положительного эмоционального настроя у детей к ДОУ,</a:t>
                      </a:r>
                      <a:r>
                        <a:rPr lang="ru-RU" sz="1400" kern="1200" baseline="0" dirty="0" smtClean="0">
                          <a:effectLst/>
                        </a:rPr>
                        <a:t> посредством изучения индивидуальных особенностей ребенка</a:t>
                      </a:r>
                      <a:r>
                        <a:rPr lang="ru-RU" sz="1400" kern="1200" dirty="0" smtClean="0">
                          <a:effectLst/>
                        </a:rPr>
                        <a:t>»</a:t>
                      </a:r>
                      <a:endParaRPr lang="ru-RU" sz="1400" dirty="0"/>
                    </a:p>
                  </a:txBody>
                  <a:tcPr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21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Авторы проекта</a:t>
                      </a:r>
                      <a:endParaRPr lang="ru-RU" sz="1400" b="1" i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400" kern="1200" dirty="0" smtClean="0">
                          <a:effectLst/>
                        </a:rPr>
                        <a:t>Ляшенко Любовь Евграфовна, педагог-психолог</a:t>
                      </a:r>
                    </a:p>
                    <a:p>
                      <a:r>
                        <a:rPr lang="ru-RU" sz="1400" kern="1200" dirty="0" smtClean="0">
                          <a:effectLst/>
                        </a:rPr>
                        <a:t>МБДОУ детского сада № 64</a:t>
                      </a:r>
                      <a:endParaRPr lang="ru-RU" sz="1400" dirty="0"/>
                    </a:p>
                  </a:txBody>
                  <a:tcPr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05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Участники проекта</a:t>
                      </a:r>
                      <a:endParaRPr lang="ru-RU" sz="1400" b="1" i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дети 2-3 лет, педагог – психолог, воспитатели,</a:t>
                      </a:r>
                      <a:r>
                        <a:rPr lang="ru-RU" sz="1400" kern="1200" baseline="0" dirty="0" smtClean="0">
                          <a:effectLst/>
                        </a:rPr>
                        <a:t> </a:t>
                      </a:r>
                      <a:r>
                        <a:rPr lang="ru-RU" sz="1400" kern="1200" dirty="0" smtClean="0">
                          <a:effectLst/>
                        </a:rPr>
                        <a:t>родители.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3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Вид проекта</a:t>
                      </a:r>
                      <a:endParaRPr lang="ru-RU" sz="1400" b="1" i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400" kern="1200" dirty="0" smtClean="0">
                          <a:effectLst/>
                        </a:rPr>
                        <a:t>информационно – познавательный, практико-ориентированный проект.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Срок реализации</a:t>
                      </a:r>
                      <a:endParaRPr lang="ru-RU" sz="1400" b="1" i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400" kern="1200" dirty="0" smtClean="0">
                          <a:effectLst/>
                        </a:rPr>
                        <a:t>4 месяца</a:t>
                      </a:r>
                      <a:endParaRPr lang="ru-RU" sz="1400" dirty="0"/>
                    </a:p>
                  </a:txBody>
                  <a:tcPr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10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База реализации проекта</a:t>
                      </a:r>
                      <a:endParaRPr lang="ru-RU" sz="1400" b="1" i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муниципальное бюджетное дошкольное образовательное учреждение детский сад № 64 города Новочеркасска.</a:t>
                      </a:r>
                      <a:endParaRPr lang="ru-RU" sz="1400" dirty="0" smtClean="0"/>
                    </a:p>
                  </a:txBody>
                  <a:tcPr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651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Проблема</a:t>
                      </a:r>
                      <a:endParaRPr lang="ru-RU" sz="1400" b="1" i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Адаптационный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период – серьезное испытание для малышей. От того, насколько успешно ребенок будет адаптирован к  ДОУ, зависит его  дальнейшее развитие и эмоциональное состояние. 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35696" y="531966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Паспорт проекта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3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5129" y="2169361"/>
            <a:ext cx="8861367" cy="3543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Цель проекта: </a:t>
            </a:r>
            <a:r>
              <a:rPr lang="ru-RU" sz="1500" dirty="0" smtClean="0">
                <a:latin typeface="Times New Roman"/>
                <a:ea typeface="Calibri"/>
                <a:cs typeface="Times New Roman"/>
              </a:rPr>
              <a:t>Создать условия для успешной адаптации </a:t>
            </a:r>
            <a:r>
              <a:rPr lang="ru-RU" sz="1500" dirty="0">
                <a:latin typeface="Times New Roman"/>
                <a:ea typeface="Calibri"/>
                <a:cs typeface="Times New Roman"/>
              </a:rPr>
              <a:t>детей к </a:t>
            </a:r>
            <a:r>
              <a:rPr lang="ru-RU" sz="1500" dirty="0" smtClean="0">
                <a:latin typeface="Times New Roman"/>
                <a:ea typeface="Calibri"/>
                <a:cs typeface="Times New Roman"/>
              </a:rPr>
              <a:t>ДОУ </a:t>
            </a:r>
            <a:r>
              <a:rPr lang="ru-RU" sz="1500" dirty="0">
                <a:latin typeface="Times New Roman"/>
                <a:ea typeface="Calibri"/>
                <a:cs typeface="Times New Roman"/>
              </a:rPr>
              <a:t>посредством </a:t>
            </a:r>
            <a:r>
              <a:rPr lang="ru-RU" sz="1500" dirty="0" smtClean="0">
                <a:latin typeface="Times New Roman"/>
                <a:ea typeface="Calibri"/>
                <a:cs typeface="Times New Roman"/>
              </a:rPr>
              <a:t>индивидуальной траектории развития ребенка.</a:t>
            </a:r>
            <a:endParaRPr lang="ru-RU" sz="15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Задачи проекта:</a:t>
            </a:r>
            <a:endParaRPr lang="ru-RU" sz="15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500" dirty="0" smtClean="0">
                <a:latin typeface="Times New Roman"/>
                <a:ea typeface="Calibri"/>
                <a:cs typeface="Times New Roman"/>
              </a:rPr>
              <a:t>Изучения </a:t>
            </a:r>
            <a:r>
              <a:rPr lang="ru-RU" sz="1500" dirty="0">
                <a:latin typeface="Times New Roman"/>
                <a:ea typeface="Calibri"/>
                <a:cs typeface="Times New Roman"/>
              </a:rPr>
              <a:t>индивидуальных особенностей </a:t>
            </a:r>
            <a:r>
              <a:rPr lang="ru-RU" sz="1500" dirty="0" smtClean="0">
                <a:latin typeface="Times New Roman"/>
                <a:ea typeface="Calibri"/>
                <a:cs typeface="Times New Roman"/>
              </a:rPr>
              <a:t>ребенка посредством диагностического инструментария.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500" dirty="0" smtClean="0">
                <a:latin typeface="Times New Roman"/>
                <a:ea typeface="Calibri"/>
                <a:cs typeface="Times New Roman"/>
              </a:rPr>
              <a:t>Снизить </a:t>
            </a:r>
            <a:r>
              <a:rPr lang="ru-RU" sz="1500" dirty="0">
                <a:latin typeface="Times New Roman"/>
                <a:ea typeface="Calibri"/>
                <a:cs typeface="Times New Roman"/>
              </a:rPr>
              <a:t>уровень тревожности детей и родителей в период </a:t>
            </a:r>
            <a:r>
              <a:rPr lang="ru-RU" sz="1500" dirty="0" smtClean="0">
                <a:latin typeface="Times New Roman"/>
                <a:ea typeface="Calibri"/>
                <a:cs typeface="Times New Roman"/>
              </a:rPr>
              <a:t>адаптации, через использование игровых методов и приемов.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500" dirty="0" smtClean="0">
                <a:latin typeface="Times New Roman"/>
                <a:ea typeface="Calibri"/>
                <a:cs typeface="Times New Roman"/>
              </a:rPr>
              <a:t>Повышение психолого – педагогической компетентности педагогов по организации адаптации в ДОУ.</a:t>
            </a:r>
            <a:endParaRPr lang="ru-RU" sz="15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Ожидаемый </a:t>
            </a:r>
            <a:r>
              <a:rPr lang="ru-RU" sz="15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результат:</a:t>
            </a:r>
            <a:endParaRPr lang="ru-RU" sz="15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ru-RU" sz="15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Благоприятное прохождение периода адаптации у детей к ДОУ, с учетом их индивидуальных особенностей.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ru-RU" sz="15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Внесение изменений в предметно – пространственную развивающую среду в соответствии с  потребностями и интересами детей.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ru-RU" sz="15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Установление доверительных отношений между ребенком, педагогом и родителями.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5786" y="97602"/>
            <a:ext cx="818658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Актуальность</a:t>
            </a:r>
          </a:p>
          <a:p>
            <a:pPr lvl="0" algn="ctr"/>
            <a:r>
              <a:rPr lang="ru-RU" sz="15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5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  </a:t>
            </a:r>
            <a:r>
              <a:rPr lang="ru-RU" sz="15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 поступлением ребёнка в  дошкольное учреждение в его жизни </a:t>
            </a:r>
            <a:r>
              <a:rPr lang="ru-RU" sz="15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происходит </a:t>
            </a:r>
            <a:r>
              <a:rPr lang="ru-RU" sz="15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множество изменений. Все эти  изменения обрушиваются на ребёнка одновременно, создавая для него стрессовую ситуацию, которая без специальной организации может привести к невротическим реакциям. Эти трудности возникают в связи с тем, что малыш переходит из знакомой для него семейной среды в среду дошкольного учреждения. Ребёнок должен приспособиться к новым условиям, т.е. адаптироваться. Поэтому взрослые должны создать такие условия в дошкольном учреждении, которые воспринимались бы ребёнком как безопасные.</a:t>
            </a:r>
            <a:endParaRPr lang="ru-RU" sz="15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5858" y="5611505"/>
            <a:ext cx="83858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5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Продукты проекта:</a:t>
            </a:r>
            <a:r>
              <a:rPr lang="ru-RU" sz="15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ru-RU" sz="15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Памятки, буклеты, консультации для педагогов и родителей по адаптации детей к ДОУ.</a:t>
            </a: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ru-RU" sz="15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 на тему: «Возрастные особенности детей 2-3 </a:t>
            </a:r>
            <a:r>
              <a:rPr lang="ru-RU" sz="15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лет».</a:t>
            </a:r>
            <a:endParaRPr lang="ru-RU" sz="15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ru-RU" sz="15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Тематическая  </a:t>
            </a:r>
            <a:r>
              <a:rPr lang="ru-RU" sz="15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выставка фотографий </a:t>
            </a:r>
            <a:r>
              <a:rPr lang="ru-RU" sz="15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«Ребенок в детском саду</a:t>
            </a:r>
            <a:r>
              <a:rPr lang="ru-RU" sz="15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».</a:t>
            </a:r>
            <a:endParaRPr lang="ru-RU" sz="15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73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62354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FF0000"/>
                </a:solidFill>
                <a:hlinkClick r:id="rId2" action="ppaction://hlinkfile"/>
              </a:rPr>
              <a:t>Первый этап – (</a:t>
            </a:r>
            <a:r>
              <a:rPr lang="ru-RU" sz="1600" b="1" dirty="0" smtClean="0">
                <a:solidFill>
                  <a:srgbClr val="FF0000"/>
                </a:solidFill>
                <a:hlinkClick r:id="rId2" action="ppaction://hlinkfile"/>
              </a:rPr>
              <a:t>организационный) поисково - теоретический</a:t>
            </a:r>
            <a:endParaRPr lang="ru-RU" sz="1600" b="1" dirty="0">
              <a:solidFill>
                <a:srgbClr val="FF0000"/>
              </a:solidFill>
              <a:latin typeface="Calibri"/>
              <a:ea typeface="Times New Roman"/>
              <a:cs typeface="Times New Roman"/>
              <a:hlinkClick r:id="rId2" action="ppaction://hlinkfile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Цель: изучение и определение индивидуальной траектории успешной адаптации ребенка к ДОУ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Картинки по запросу мед. карта ребенк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5" r="12693"/>
          <a:stretch/>
        </p:blipFill>
        <p:spPr bwMode="auto">
          <a:xfrm>
            <a:off x="1094522" y="1333710"/>
            <a:ext cx="134639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литература по адаптации детей к до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9019">
            <a:off x="1964626" y="4001458"/>
            <a:ext cx="1258900" cy="176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литература по адаптации детей к доу по фго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8861">
            <a:off x="402640" y="4005064"/>
            <a:ext cx="1143452" cy="176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литература по адаптации детей к до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550" y="3903896"/>
            <a:ext cx="1224342" cy="174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8452" y="3113113"/>
            <a:ext cx="27835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Изучение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индивидуальных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особенностей детей, ознакомление с мед.  картами. 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9699" y="5901548"/>
            <a:ext cx="25524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tabLst>
                <a:tab pos="457200" algn="l"/>
              </a:tabLst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Изучение и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анализ психолого-педагогической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литературы.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effectLst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2807" y="818368"/>
            <a:ext cx="1894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С педагогами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78004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С родителями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2060" name="Picture 12" descr="Картинки по запросу папка передвижка по адаптации к доу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633">
            <a:off x="4676787" y="3995687"/>
            <a:ext cx="1288393" cy="173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Картинки по запросу папка передвижка по адаптации к доу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6668">
            <a:off x="7159768" y="3985873"/>
            <a:ext cx="1355962" cy="180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ртинки по запросу папка передвижка по адаптации к доу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036" y="3874388"/>
            <a:ext cx="1361847" cy="192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16016" y="5895680"/>
            <a:ext cx="40388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tabLst>
                <a:tab pos="457200" algn="l"/>
              </a:tabLst>
            </a:pPr>
            <a:r>
              <a:rPr lang="ru-RU" sz="1400" b="1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П</a:t>
            </a:r>
            <a:r>
              <a:rPr lang="ru-RU" sz="1400" b="1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апка-</a:t>
            </a:r>
            <a:r>
              <a:rPr lang="ru-RU" sz="1400" b="1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­</a:t>
            </a:r>
            <a:r>
              <a:rPr lang="ru-RU" sz="1400" b="1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передвижка </a:t>
            </a:r>
            <a:r>
              <a:rPr lang="ru-RU" sz="1400" b="1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с практическими рекомендациями; </a:t>
            </a:r>
            <a:r>
              <a:rPr lang="ru-RU" sz="1400" b="1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информационные листы </a:t>
            </a:r>
            <a:r>
              <a:rPr lang="ru-RU" sz="1400" b="1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с </a:t>
            </a:r>
            <a:r>
              <a:rPr lang="ru-RU" sz="1400" b="1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материалом </a:t>
            </a:r>
            <a:r>
              <a:rPr lang="ru-RU" sz="1400" b="1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"Адаптация. Что это?".</a:t>
            </a:r>
            <a:endParaRPr lang="ru-RU" sz="1400" b="1" dirty="0">
              <a:solidFill>
                <a:schemeClr val="accent1"/>
              </a:solidFill>
              <a:effectLst/>
              <a:cs typeface="Times New Roman"/>
            </a:endParaRPr>
          </a:p>
        </p:txBody>
      </p:sp>
      <p:pic>
        <p:nvPicPr>
          <p:cNvPr id="4100" name="Picture 4" descr="Картинки по запросу рекомендации для родителей по соблюдению единых требований в доу и дома во время адаптации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7"/>
          <a:stretch/>
        </p:blipFill>
        <p:spPr bwMode="auto">
          <a:xfrm rot="20955342">
            <a:off x="3901837" y="1662172"/>
            <a:ext cx="1905136" cy="141356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 descr="C:\Users\Любовь\Desktop\выступление на семинаре ОВЗ\фото Ладушки\20151015_170242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7"/>
          <a:stretch/>
        </p:blipFill>
        <p:spPr bwMode="auto">
          <a:xfrm rot="894991">
            <a:off x="7651761" y="1451904"/>
            <a:ext cx="1272496" cy="165309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3" name="Picture 7" descr="Картинки по запросу рекомендации для родителей по соблюдению единых требований в доу и дома во время адаптации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422" y="1621878"/>
            <a:ext cx="1988312" cy="149123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4139952" y="3356992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Игровой сеанс «На лесной полянке»</a:t>
            </a:r>
            <a:endParaRPr lang="ru-RU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8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Гр. Ладушки\20151109_12144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2" b="13753"/>
          <a:stretch/>
        </p:blipFill>
        <p:spPr bwMode="auto">
          <a:xfrm>
            <a:off x="6650543" y="5040712"/>
            <a:ext cx="2376264" cy="164607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D:\Гр. Ладушки\20151105_0835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966" y="3839132"/>
            <a:ext cx="2489075" cy="186680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7164288" y="3845852"/>
            <a:ext cx="16653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B0F0"/>
                </a:solidFill>
              </a:rPr>
              <a:t>Формирование культурно-гигиенических навыков</a:t>
            </a:r>
            <a:endParaRPr lang="ru-RU" sz="1500" b="1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484" y="188640"/>
            <a:ext cx="82069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Второй этап (практический) – реализация проекта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Цель: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4" action="ppaction://hlinkfile"/>
              </a:rPr>
              <a:t>Снизить уровень тревожности детей и родителей в период адаптации, через использование игровых методов и приемов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Любовь\Desktop\выступление на семинаре ОВЗ\фото Ладушки\20151030_08113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16"/>
          <a:stretch/>
        </p:blipFill>
        <p:spPr bwMode="auto">
          <a:xfrm>
            <a:off x="179512" y="2636326"/>
            <a:ext cx="1696460" cy="280349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D:\Гр. Ладушки\20151111_0930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711" y="1268760"/>
            <a:ext cx="2678989" cy="200924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C:\Users\Любовь\Desktop\выступление на семинаре ОВЗ\фото Ладушки\20151030_08105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366" y="4838293"/>
            <a:ext cx="2464654" cy="184849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1875972" y="3345576"/>
            <a:ext cx="2592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tabLst>
                <a:tab pos="457200" algn="l"/>
              </a:tabLst>
            </a:pPr>
            <a:r>
              <a:rPr lang="ru-RU" sz="1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Адаптационные игры </a:t>
            </a:r>
            <a:r>
              <a:rPr lang="ru-RU" sz="1400" b="1" dirty="0">
                <a:solidFill>
                  <a:srgbClr val="C00000"/>
                </a:solidFill>
                <a:latin typeface="Times New Roman"/>
                <a:ea typeface="Times New Roman"/>
              </a:rPr>
              <a:t>на формирование положительного эмоционального контакта, доверительного отношения к воспитателю.</a:t>
            </a:r>
            <a:endParaRPr lang="ru-RU" sz="1400" b="1" dirty="0">
              <a:solidFill>
                <a:srgbClr val="C00000"/>
              </a:solidFill>
              <a:effectLst/>
            </a:endParaRPr>
          </a:p>
        </p:txBody>
      </p:sp>
      <p:pic>
        <p:nvPicPr>
          <p:cNvPr id="2055" name="Picture 7" descr="Картинки по запросу возрастные особенности детей 2-3 лет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4821">
            <a:off x="5563203" y="1152014"/>
            <a:ext cx="1267411" cy="179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Картинки по запросу возрастные особенности детей 2-3 лет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4444">
            <a:off x="7005215" y="1147486"/>
            <a:ext cx="1305103" cy="179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39079" y="3016391"/>
            <a:ext cx="4310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Консультация для родителей: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«Возрастные особенности детей 2-3 лет»</a:t>
            </a:r>
            <a:endParaRPr lang="ru-RU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65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289854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3875"/>
            <a:ext cx="3096344" cy="237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85589"/>
            <a:ext cx="1736725" cy="98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Любовь\Desktop\выступление на семинаре ОВЗ\фото Ладушки\20160407_1045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30451"/>
            <a:ext cx="2688299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1" name="Picture 7" descr="C:\Users\Любовь\Desktop\выступление на семинаре ОВЗ\фото Ладушки\20160407_10461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" r="15163"/>
          <a:stretch/>
        </p:blipFill>
        <p:spPr bwMode="auto">
          <a:xfrm>
            <a:off x="5292080" y="4388478"/>
            <a:ext cx="2818799" cy="223045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4664"/>
            <a:ext cx="2854993" cy="222420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7497434" y="2960513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Прогулки на свежем воздухе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1032" name="Picture 8" descr="C:\Users\Любовь\Desktop\выступление на семинаре ОВЗ\фото Ладушки\20151124_15505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2" y="4388478"/>
            <a:ext cx="3011863" cy="225889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3551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52655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hlinkClick r:id="rId2" action="ppaction://hlinkfile"/>
              </a:rPr>
              <a:t>Третий этап (заключительный) – завершение проекта</a:t>
            </a:r>
            <a:r>
              <a:rPr lang="ru-RU" dirty="0" smtClean="0">
                <a:hlinkClick r:id="rId2" action="ppaction://hlinkfile"/>
              </a:rPr>
              <a:t>.</a:t>
            </a:r>
            <a:endParaRPr lang="ru-RU" dirty="0"/>
          </a:p>
        </p:txBody>
      </p:sp>
      <p:pic>
        <p:nvPicPr>
          <p:cNvPr id="3075" name="Picture 3" descr="C:\Users\Любовь\Desktop\работа\Неделя психологии в ДОУ\491CANON\20151127_0715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3"/>
          <a:stretch/>
        </p:blipFill>
        <p:spPr bwMode="auto">
          <a:xfrm>
            <a:off x="467543" y="3944842"/>
            <a:ext cx="3303453" cy="233877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575556" y="6330407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Стенгазета для родителей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3077" name="Picture 5" descr="Картинки по запросу адаптационные лист  ребенка 2-3 лет к ДО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5" y="1136418"/>
            <a:ext cx="2574032" cy="193254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575556" y="3071991"/>
            <a:ext cx="29340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tabLst>
                <a:tab pos="457200" algn="l"/>
              </a:tabLst>
            </a:pPr>
            <a:r>
              <a:rPr lang="ru-RU" sz="1400" b="1" dirty="0">
                <a:solidFill>
                  <a:srgbClr val="0070C0"/>
                </a:solidFill>
                <a:latin typeface="Times New Roman"/>
                <a:ea typeface="Calibri"/>
              </a:rPr>
              <a:t>Анализ  адаптационных  карт,  определение  уровня  адаптации  </a:t>
            </a:r>
            <a:r>
              <a:rPr lang="ru-RU" sz="1400" b="1" dirty="0" smtClean="0">
                <a:solidFill>
                  <a:srgbClr val="0070C0"/>
                </a:solidFill>
                <a:latin typeface="Times New Roman"/>
                <a:ea typeface="Calibri"/>
              </a:rPr>
              <a:t>детей.</a:t>
            </a:r>
            <a:endParaRPr lang="ru-RU" sz="1400" b="1" dirty="0">
              <a:solidFill>
                <a:srgbClr val="0070C0"/>
              </a:solidFill>
              <a:effectLst/>
            </a:endParaRPr>
          </a:p>
        </p:txBody>
      </p:sp>
      <p:pic>
        <p:nvPicPr>
          <p:cNvPr id="3079" name="Picture 7" descr="Картинки по запросу рекомендации для родителей по адаптации детей в детском саду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0358">
            <a:off x="4154345" y="2069268"/>
            <a:ext cx="1773474" cy="250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Картинки по запросу рекомендации для родителей по адаптации детей в детском саду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0462">
            <a:off x="6763942" y="2073115"/>
            <a:ext cx="1677173" cy="255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Картинки по запросу рекомендации для родителей по адаптации детей в детском саду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10621"/>
            <a:ext cx="1590402" cy="253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00318" y="4698729"/>
            <a:ext cx="42940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tabLst>
                <a:tab pos="457200" algn="l"/>
              </a:tabLst>
            </a:pPr>
            <a:r>
              <a:rPr lang="ru-RU" sz="1600" b="1" dirty="0" smtClean="0">
                <a:solidFill>
                  <a:srgbClr val="00B050"/>
                </a:solidFill>
                <a:latin typeface="Times New Roman"/>
                <a:ea typeface="Calibri"/>
              </a:rPr>
              <a:t>Консультации </a:t>
            </a:r>
            <a:r>
              <a:rPr lang="ru-RU" sz="1600" b="1" dirty="0">
                <a:solidFill>
                  <a:srgbClr val="00B050"/>
                </a:solidFill>
                <a:latin typeface="Times New Roman"/>
                <a:ea typeface="Calibri"/>
              </a:rPr>
              <a:t>для родителей по развитию ребенка, с учетом индивидуальных особенностей ребенка.</a:t>
            </a:r>
            <a:endParaRPr lang="ru-RU" sz="1600" b="1" dirty="0"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184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390135609"/>
              </p:ext>
            </p:extLst>
          </p:nvPr>
        </p:nvGraphicFramePr>
        <p:xfrm>
          <a:off x="1259632" y="2060848"/>
          <a:ext cx="670638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29217" y="767028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адаптации к ДОУ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представлены в диаграмме: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34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Блок-схема: ИЛИ 11"/>
          <p:cNvSpPr/>
          <p:nvPr/>
        </p:nvSpPr>
        <p:spPr>
          <a:xfrm>
            <a:off x="1475656" y="1498276"/>
            <a:ext cx="5760640" cy="4073198"/>
          </a:xfrm>
          <a:prstGeom prst="flowChar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981536" y="2583363"/>
            <a:ext cx="2748880" cy="1924691"/>
          </a:xfrm>
          <a:prstGeom prst="ellipse">
            <a:avLst/>
          </a:prstGeom>
          <a:solidFill>
            <a:srgbClr val="19C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Дети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 ОВЗ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2013291">
            <a:off x="4658295" y="2124243"/>
            <a:ext cx="2146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Родители детей с ОВЗ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 rot="19813553">
            <a:off x="1907703" y="1925455"/>
            <a:ext cx="2088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Воспитатели групп компенсирующей направленности</a:t>
            </a:r>
            <a:endParaRPr lang="ru-RU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454599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Специалисты группы «Лекотека»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043608" y="548680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Модель взаимодействия детей с ОВЗ, родителей,  педагогов и специалистов ДОУ.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3" name="Двойная стрелка влево/вправо 22"/>
          <p:cNvSpPr/>
          <p:nvPr/>
        </p:nvSpPr>
        <p:spPr>
          <a:xfrm>
            <a:off x="4064431" y="1988840"/>
            <a:ext cx="594072" cy="288032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войная стрелка вверх/вниз 25"/>
          <p:cNvSpPr/>
          <p:nvPr/>
        </p:nvSpPr>
        <p:spPr>
          <a:xfrm>
            <a:off x="6228184" y="3198122"/>
            <a:ext cx="360040" cy="695172"/>
          </a:xfrm>
          <a:prstGeom prst="up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войная стрелка вверх/вниз 26"/>
          <p:cNvSpPr/>
          <p:nvPr/>
        </p:nvSpPr>
        <p:spPr>
          <a:xfrm>
            <a:off x="2213484" y="3228848"/>
            <a:ext cx="360040" cy="693256"/>
          </a:xfrm>
          <a:prstGeom prst="up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37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2427</TotalTime>
  <Words>525</Words>
  <Application>Microsoft Office PowerPoint</Application>
  <PresentationFormat>Экран (4:3)</PresentationFormat>
  <Paragraphs>67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Капля</vt:lpstr>
      <vt:lpstr>Проект по адаптации   «В детский сад  с радостью»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адаптации  «В детский сад с радостью»</dc:title>
  <dc:creator>Любовь</dc:creator>
  <cp:lastModifiedBy>1</cp:lastModifiedBy>
  <cp:revision>98</cp:revision>
  <dcterms:created xsi:type="dcterms:W3CDTF">2016-11-22T08:57:14Z</dcterms:created>
  <dcterms:modified xsi:type="dcterms:W3CDTF">2017-10-25T06:10:32Z</dcterms:modified>
</cp:coreProperties>
</file>